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9"/>
  </p:notesMasterIdLst>
  <p:handoutMasterIdLst>
    <p:handoutMasterId r:id="rId50"/>
  </p:handoutMasterIdLst>
  <p:sldIdLst>
    <p:sldId id="285" r:id="rId2"/>
    <p:sldId id="286" r:id="rId3"/>
    <p:sldId id="290" r:id="rId4"/>
    <p:sldId id="287" r:id="rId5"/>
    <p:sldId id="288" r:id="rId6"/>
    <p:sldId id="296" r:id="rId7"/>
    <p:sldId id="310" r:id="rId8"/>
    <p:sldId id="311" r:id="rId9"/>
    <p:sldId id="315" r:id="rId10"/>
    <p:sldId id="307" r:id="rId11"/>
    <p:sldId id="289" r:id="rId12"/>
    <p:sldId id="308" r:id="rId13"/>
    <p:sldId id="317" r:id="rId14"/>
    <p:sldId id="281" r:id="rId15"/>
    <p:sldId id="316" r:id="rId16"/>
    <p:sldId id="318" r:id="rId17"/>
    <p:sldId id="309" r:id="rId18"/>
    <p:sldId id="284" r:id="rId19"/>
    <p:sldId id="297" r:id="rId20"/>
    <p:sldId id="298" r:id="rId21"/>
    <p:sldId id="305" r:id="rId22"/>
    <p:sldId id="306" r:id="rId23"/>
    <p:sldId id="320" r:id="rId24"/>
    <p:sldId id="319" r:id="rId25"/>
    <p:sldId id="301" r:id="rId26"/>
    <p:sldId id="302" r:id="rId27"/>
    <p:sldId id="303" r:id="rId28"/>
    <p:sldId id="304" r:id="rId29"/>
    <p:sldId id="294" r:id="rId30"/>
    <p:sldId id="292" r:id="rId31"/>
    <p:sldId id="293" r:id="rId32"/>
    <p:sldId id="256" r:id="rId33"/>
    <p:sldId id="278" r:id="rId34"/>
    <p:sldId id="279" r:id="rId35"/>
    <p:sldId id="257" r:id="rId36"/>
    <p:sldId id="280" r:id="rId37"/>
    <p:sldId id="282" r:id="rId38"/>
    <p:sldId id="283" r:id="rId39"/>
    <p:sldId id="266" r:id="rId40"/>
    <p:sldId id="265" r:id="rId41"/>
    <p:sldId id="271" r:id="rId42"/>
    <p:sldId id="273" r:id="rId43"/>
    <p:sldId id="274" r:id="rId44"/>
    <p:sldId id="314" r:id="rId45"/>
    <p:sldId id="299" r:id="rId46"/>
    <p:sldId id="313" r:id="rId47"/>
    <p:sldId id="312" r:id="rId48"/>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5603" autoAdjust="0"/>
  </p:normalViewPr>
  <p:slideViewPr>
    <p:cSldViewPr>
      <p:cViewPr varScale="1">
        <p:scale>
          <a:sx n="94" d="100"/>
          <a:sy n="94" d="100"/>
        </p:scale>
        <p:origin x="3398"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a:t>
          </a:r>
          <a:r>
            <a:rPr lang="en-GB" i="1"/>
            <a:t>7</a:t>
          </a:r>
          <a:r>
            <a:rPr lang="en-GB" i="1" baseline="30000"/>
            <a:t>th</a:t>
          </a:r>
          <a:r>
            <a:rPr lang="en-GB" i="1"/>
            <a:t>-8</a:t>
          </a:r>
          <a:r>
            <a:rPr lang="en-GB" i="1" baseline="30000"/>
            <a:t>th</a:t>
          </a:r>
          <a:r>
            <a:rPr lang="en-GB" i="1"/>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a:t>W. Stallings, Computer Security: Principles and Practice</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i="1"/>
            <a:t>Operating Systems, Computer Networks, </a:t>
          </a:r>
          <a:r>
            <a:rPr lang="en-GB"/>
            <a:t>Databases, Web Information Systems, Scripting and programming</a:t>
          </a:r>
          <a:endParaRPr lang="en-US"/>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a:t>
          </a:r>
          <a:r>
            <a:rPr lang="en-GB" sz="1300" i="1" kern="1200"/>
            <a:t>7</a:t>
          </a:r>
          <a:r>
            <a:rPr lang="en-GB" sz="1300" i="1" kern="1200" baseline="30000"/>
            <a:t>th</a:t>
          </a:r>
          <a:r>
            <a:rPr lang="en-GB" sz="1300" i="1" kern="1200"/>
            <a:t>-8</a:t>
          </a:r>
          <a:r>
            <a:rPr lang="en-GB" sz="1300" i="1" kern="1200" baseline="30000"/>
            <a:t>th</a:t>
          </a:r>
          <a:r>
            <a:rPr lang="en-GB" sz="1300" i="1" kern="1200"/>
            <a:t> edition)</a:t>
          </a:r>
          <a:endParaRPr lang="en-US" sz="1300" kern="1200" dirty="0"/>
        </a:p>
        <a:p>
          <a:pPr marL="0" lvl="0" indent="0" algn="l" defTabSz="577850">
            <a:lnSpc>
              <a:spcPct val="90000"/>
            </a:lnSpc>
            <a:spcBef>
              <a:spcPct val="0"/>
            </a:spcBef>
            <a:spcAft>
              <a:spcPct val="35000"/>
            </a:spcAft>
            <a:buNone/>
          </a:pPr>
          <a:r>
            <a:rPr lang="en-US" sz="1300" kern="1200"/>
            <a:t>W. Stallings, Computer Security: Principles and Practice</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i="1" kern="1200"/>
            <a:t>Operating Systems, Computer Networks, </a:t>
          </a:r>
          <a:r>
            <a:rPr lang="en-GB" sz="1300" kern="1200"/>
            <a:t>Databases, Web Information Systems, Scripting and programming</a:t>
          </a:r>
          <a:endParaRPr lang="en-US" sz="1300" kern="120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12</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17</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18</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19</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20</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21</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22</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25</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have signatures &amp; dates; </a:t>
            </a:r>
          </a:p>
          <a:p>
            <a:pPr eaLnBrk="1" hangingPunct="1">
              <a:buFontTx/>
              <a:buChar char="•"/>
            </a:pPr>
            <a:r>
              <a:rPr lang="en-US" altLang="it-IT">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a:latin typeface="Arial" panose="020B0604020202020204" pitchFamily="34" charset="0"/>
                <a:cs typeface="Arial" panose="020B0604020202020204" pitchFamily="34" charset="0"/>
              </a:rPr>
              <a:t> may be notarized or witnessed; </a:t>
            </a:r>
          </a:p>
          <a:p>
            <a:pPr eaLnBrk="1" hangingPunct="1">
              <a:buFontTx/>
              <a:buChar char="•"/>
            </a:pPr>
            <a:r>
              <a:rPr lang="en-US" altLang="it-IT">
                <a:latin typeface="Arial" panose="020B0604020202020204" pitchFamily="34" charset="0"/>
                <a:cs typeface="Arial" panose="020B0604020202020204" pitchFamily="34" charset="0"/>
              </a:rPr>
              <a:t> may be recorded or licensed</a:t>
            </a:r>
            <a:endParaRPr lang="en-US" altLang="it-IT" i="1">
              <a:latin typeface="Arial" panose="020B0604020202020204" pitchFamily="34" charset="0"/>
              <a:cs typeface="Arial" panose="020B0604020202020204" pitchFamily="34" charset="0"/>
            </a:endParaRP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26</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a:latin typeface="Arial" panose="020B0604020202020204" pitchFamily="34" charset="0"/>
                <a:cs typeface="Arial" panose="020B0604020202020204" pitchFamily="34" charset="0"/>
              </a:rPr>
              <a:t>authentication </a:t>
            </a:r>
            <a:r>
              <a:rPr lang="en-US" altLang="it-IT">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a:latin typeface="Arial" panose="020B0604020202020204" pitchFamily="34" charset="0"/>
                <a:cs typeface="Arial" panose="020B0604020202020204" pitchFamily="34" charset="0"/>
              </a:rPr>
              <a:t>Peer entity authentication: </a:t>
            </a:r>
            <a:r>
              <a:rPr lang="en-US" altLang="it-IT">
                <a:latin typeface="Arial" panose="020B0604020202020204" pitchFamily="34" charset="0"/>
                <a:cs typeface="Arial" panose="020B0604020202020204" pitchFamily="34" charset="0"/>
              </a:rPr>
              <a:t>provides corroboration of the identity of a peer entity in an association; and </a:t>
            </a:r>
            <a:r>
              <a:rPr lang="en-US" altLang="it-IT" b="1">
                <a:latin typeface="Arial" panose="020B0604020202020204" pitchFamily="34" charset="0"/>
                <a:cs typeface="Arial" panose="020B0604020202020204" pitchFamily="34" charset="0"/>
              </a:rPr>
              <a:t>Data origin authentication: </a:t>
            </a:r>
            <a:r>
              <a:rPr lang="en-US" altLang="it-IT">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a:latin typeface="Arial" panose="020B0604020202020204" pitchFamily="34" charset="0"/>
                <a:cs typeface="Arial" panose="020B0604020202020204" pitchFamily="34" charset="0"/>
              </a:rPr>
              <a:t>access control </a:t>
            </a:r>
            <a:r>
              <a:rPr lang="en-US" altLang="it-IT">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a:latin typeface="Arial" panose="020B0604020202020204" pitchFamily="34" charset="0"/>
                <a:cs typeface="Arial" panose="020B0604020202020204" pitchFamily="34" charset="0"/>
              </a:rPr>
              <a:t>confidentiality </a:t>
            </a:r>
            <a:r>
              <a:rPr lang="en-US" altLang="it-IT">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a:latin typeface="Arial" panose="020B0604020202020204" pitchFamily="34" charset="0"/>
                <a:cs typeface="Arial" panose="020B0604020202020204" pitchFamily="34" charset="0"/>
              </a:rPr>
              <a:t>integrity </a:t>
            </a:r>
            <a:r>
              <a:rPr lang="en-US" altLang="it-IT">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a:latin typeface="Arial" panose="020B0604020202020204" pitchFamily="34" charset="0"/>
                <a:cs typeface="Arial" panose="020B0604020202020204" pitchFamily="34" charset="0"/>
              </a:rPr>
              <a:t>availability </a:t>
            </a:r>
            <a:r>
              <a:rPr lang="en-US" altLang="it-IT">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27</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28</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Some examples of mechanisms from X.800. Note that the “</a:t>
            </a:r>
            <a:r>
              <a:rPr lang="en-AU" altLang="it-IT">
                <a:latin typeface="Arial" panose="020B0604020202020204" pitchFamily="34" charset="0"/>
              </a:rPr>
              <a:t>specific security mechanisms” are protocol layer specific, whilst the “pervasive security mechanisms” are not. </a:t>
            </a:r>
            <a:r>
              <a:rPr lang="en-US" altLang="it-IT">
                <a:latin typeface="Arial" panose="020B0604020202020204" pitchFamily="34" charset="0"/>
              </a:rPr>
              <a:t>We will meet some of these mechanisms in much greater detail later.</a:t>
            </a:r>
          </a:p>
          <a:p>
            <a:pPr eaLnBrk="1" hangingPunct="1"/>
            <a:r>
              <a:rPr lang="en-US" altLang="it-IT">
                <a:latin typeface="Arial" panose="020B0604020202020204" pitchFamily="34" charset="0"/>
              </a:rPr>
              <a:t>See Stallings Table 1.3 for details of these mechanisms in X.800, and Table 1.4 for the relationship between services and mechanisms.</a:t>
            </a:r>
            <a:endParaRPr lang="en-AU" altLang="it-IT">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29</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30</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31</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32</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material in this book is organized into four broad categories:</a:t>
            </a:r>
          </a:p>
          <a:p>
            <a:pPr eaLnBrk="1" hangingPunct="1"/>
            <a:r>
              <a:rPr lang="en-US" altLang="it-IT">
                <a:latin typeface="Arial" panose="020B0604020202020204" pitchFamily="34" charset="0"/>
              </a:rPr>
              <a:t>• </a:t>
            </a:r>
            <a:r>
              <a:rPr lang="en-US" altLang="it-IT" b="1">
                <a:latin typeface="Arial" panose="020B0604020202020204" pitchFamily="34" charset="0"/>
              </a:rPr>
              <a:t>Cryptographic algorithms: </a:t>
            </a:r>
            <a:r>
              <a:rPr lang="en-US" altLang="it-IT">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a:latin typeface="Arial" panose="020B0604020202020204" pitchFamily="34" charset="0"/>
              </a:rPr>
              <a:t>• </a:t>
            </a:r>
            <a:r>
              <a:rPr lang="en-US" altLang="it-IT" b="1">
                <a:latin typeface="Arial" panose="020B0604020202020204" pitchFamily="34" charset="0"/>
              </a:rPr>
              <a:t>Mutual trust: </a:t>
            </a:r>
            <a:r>
              <a:rPr lang="en-US" altLang="it-IT">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a:latin typeface="Arial" panose="020B0604020202020204" pitchFamily="34" charset="0"/>
              </a:rPr>
              <a:t>• </a:t>
            </a:r>
            <a:r>
              <a:rPr lang="en-US" altLang="it-IT" b="1">
                <a:latin typeface="Arial" panose="020B0604020202020204" pitchFamily="34" charset="0"/>
              </a:rPr>
              <a:t>Network security: </a:t>
            </a:r>
            <a:r>
              <a:rPr lang="en-US" altLang="it-IT">
                <a:latin typeface="Arial" panose="020B0604020202020204" pitchFamily="34" charset="0"/>
              </a:rPr>
              <a:t>This area covers the use of cryptographic algorithms in network protocols and network applications.</a:t>
            </a:r>
          </a:p>
          <a:p>
            <a:pPr eaLnBrk="1" hangingPunct="1"/>
            <a:r>
              <a:rPr lang="en-US" altLang="it-IT">
                <a:latin typeface="Arial" panose="020B0604020202020204" pitchFamily="34" charset="0"/>
              </a:rPr>
              <a:t>• </a:t>
            </a:r>
            <a:r>
              <a:rPr lang="en-US" altLang="it-IT" b="1">
                <a:latin typeface="Arial" panose="020B0604020202020204" pitchFamily="34" charset="0"/>
              </a:rPr>
              <a:t>Computer security</a:t>
            </a:r>
            <a:r>
              <a:rPr lang="en-US" altLang="it-IT">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33</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34</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35</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36</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NIST Computer Security Handbook [NIST95] defines the term </a:t>
            </a:r>
            <a:r>
              <a:rPr lang="en-US" altLang="it-IT" i="1">
                <a:latin typeface="Arial" panose="020B0604020202020204" pitchFamily="34" charset="0"/>
                <a:cs typeface="Arial" panose="020B0604020202020204" pitchFamily="34" charset="0"/>
              </a:rPr>
              <a:t>computer security </a:t>
            </a:r>
            <a:r>
              <a:rPr lang="en-US" altLang="it-IT">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Low: </a:t>
            </a:r>
            <a:r>
              <a:rPr lang="en-US" altLang="it-IT" sz="11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Moderate: </a:t>
            </a:r>
            <a:r>
              <a:rPr lang="en-US" altLang="it-IT" sz="1100" dirty="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High: </a:t>
            </a:r>
            <a:r>
              <a:rPr lang="en-US" altLang="it-IT" sz="1100" dirty="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37</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a:latin typeface="Arial" panose="020B0604020202020204" pitchFamily="34" charset="0"/>
              </a:rPr>
              <a:t>We now provide some examples of applications that illustrate the requirements just enumerated.</a:t>
            </a:r>
          </a:p>
          <a:p>
            <a:pPr eaLnBrk="1" hangingPunct="1"/>
            <a:r>
              <a:rPr lang="en-US" altLang="it-IT" sz="110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38</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39</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a:latin typeface="Arial" panose="020B0604020202020204" pitchFamily="34" charset="0"/>
                <a:cs typeface="Arial" panose="020B0604020202020204" pitchFamily="34" charset="0"/>
              </a:rPr>
              <a:t>Security Architecture for OSI</a:t>
            </a:r>
            <a:r>
              <a:rPr lang="en-US" altLang="it-IT">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40</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a:solidFill>
                  <a:srgbClr val="000000"/>
                </a:solidFill>
                <a:latin typeface="Arial" panose="020B0604020202020204" pitchFamily="34" charset="0"/>
                <a:cs typeface="Arial" panose="020B0604020202020204" pitchFamily="34" charset="0"/>
              </a:rPr>
              <a:t>. </a:t>
            </a:r>
            <a:r>
              <a:rPr lang="en-US" altLang="it-IT">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a:solidFill>
                <a:srgbClr val="000000"/>
              </a:solidFill>
              <a:latin typeface="Arial" panose="020B0604020202020204" pitchFamily="34" charset="0"/>
              <a:cs typeface="Arial" panose="020B0604020202020204" pitchFamily="34" charset="0"/>
            </a:endParaRPr>
          </a:p>
          <a:p>
            <a:pPr eaLnBrk="1" hangingPunct="1"/>
            <a:endParaRPr lang="en-US" altLang="it-IT"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41</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42</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43</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44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45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5</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6</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7</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9</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10</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eaLnBrk="1" fontAlgn="auto" hangingPunct="1">
              <a:spcAft>
                <a:spcPts val="0"/>
              </a:spcAft>
              <a:buFont typeface="Wingdings 2"/>
              <a:buNone/>
              <a:defRPr/>
            </a:pPr>
            <a:r>
              <a:rPr lang="it-IT" dirty="0"/>
              <a:t>Prof. Giovambattista Ianni </a:t>
            </a:r>
          </a:p>
          <a:p>
            <a:pPr eaLnBrk="1" fontAlgn="auto" hangingPunct="1">
              <a:spcAft>
                <a:spcPts val="0"/>
              </a:spcAft>
              <a:buFont typeface="Wingdings 2"/>
              <a:buNone/>
              <a:defRPr/>
            </a:pPr>
            <a:r>
              <a:rPr lang="it-IT" dirty="0"/>
              <a:t>Università della Calabria</a:t>
            </a:r>
          </a:p>
          <a:p>
            <a:pPr eaLnBrk="1" fontAlgn="auto" hangingPunct="1">
              <a:spcAft>
                <a:spcPts val="0"/>
              </a:spcAft>
              <a:buFont typeface="Wingdings 2"/>
              <a:buNone/>
              <a:defRPr/>
            </a:pPr>
            <a:endParaRPr lang="it-IT" dirty="0"/>
          </a:p>
          <a:p>
            <a:pPr eaLnBrk="1" fontAlgn="auto" hangingPunct="1">
              <a:spcAft>
                <a:spcPts val="0"/>
              </a:spcAft>
              <a:buFont typeface="Wingdings 2"/>
              <a:buNone/>
              <a:defRPr/>
            </a:pPr>
            <a:r>
              <a:rPr lang="it-IT" dirty="0"/>
              <a:t>Dott. Andrea Baffa</a:t>
            </a:r>
          </a:p>
          <a:p>
            <a:pPr eaLnBrk="1" fontAlgn="auto" hangingPunct="1">
              <a:spcAft>
                <a:spcPts val="0"/>
              </a:spcAft>
              <a:buFont typeface="Wingdings 2"/>
              <a:buNone/>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4165813" y="4696252"/>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III</a:t>
            </a:r>
          </a:p>
        </p:txBody>
      </p:sp>
      <p:sp>
        <p:nvSpPr>
          <p:cNvPr id="3" name="Segnaposto contenuto 2"/>
          <p:cNvSpPr>
            <a:spLocks noGrp="1"/>
          </p:cNvSpPr>
          <p:nvPr>
            <p:ph idx="1"/>
          </p:nvPr>
        </p:nvSpPr>
        <p:spPr>
          <a:xfrm>
            <a:off x="457200" y="1495425"/>
            <a:ext cx="8229600" cy="4454525"/>
          </a:xfrm>
        </p:spPr>
        <p:txBody>
          <a:bodyPr>
            <a:normAutofit lnSpcReduction="10000"/>
          </a:bodyPr>
          <a:lstStyle/>
          <a:p>
            <a:pPr marL="0" indent="0" eaLnBrk="1" fontAlgn="auto" hangingPunct="1">
              <a:spcAft>
                <a:spcPts val="0"/>
              </a:spcAft>
              <a:buFont typeface="Wingdings" pitchFamily="2" charset="2"/>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eaLnBrk="1" fontAlgn="auto" hangingPunct="1">
              <a:spcAft>
                <a:spcPts val="0"/>
              </a:spcAft>
              <a:buFont typeface="Wingdings 2"/>
              <a:buChar char=""/>
              <a:defRPr/>
            </a:pPr>
            <a:r>
              <a:rPr lang="it-IT" dirty="0"/>
              <a:t>Attacks to </a:t>
            </a:r>
            <a:r>
              <a:rPr lang="it-IT" dirty="0" err="1"/>
              <a:t>integrity</a:t>
            </a:r>
            <a:endParaRPr lang="it-IT" dirty="0"/>
          </a:p>
          <a:p>
            <a:pPr lvl="2" eaLnBrk="1" fontAlgn="auto" hangingPunct="1">
              <a:spcAft>
                <a:spcPts val="0"/>
              </a:spcAft>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t>
            </a:r>
            <a:r>
              <a:rPr lang="it-IT" b="1" dirty="0" err="1"/>
              <a:t>accountability</a:t>
            </a:r>
            <a:endParaRPr lang="it-IT" b="1" dirty="0"/>
          </a:p>
          <a:p>
            <a:pPr marL="548640" lvl="2" indent="0" eaLnBrk="1" fontAlgn="auto" hangingPunct="1">
              <a:spcAft>
                <a:spcPts val="0"/>
              </a:spcAft>
              <a:buNone/>
              <a:defRPr/>
            </a:pPr>
            <a:endParaRPr lang="it-IT" dirty="0"/>
          </a:p>
          <a:p>
            <a:pPr lvl="1" eaLnBrk="1" fontAlgn="auto" hangingPunct="1">
              <a:spcAft>
                <a:spcPts val="0"/>
              </a:spcAft>
              <a:buFont typeface="Wingdings 2"/>
              <a:buChar char=""/>
              <a:defRPr/>
            </a:pPr>
            <a:r>
              <a:rPr lang="it-IT" dirty="0"/>
              <a:t>Attacks to </a:t>
            </a:r>
            <a:r>
              <a:rPr lang="it-IT" dirty="0" err="1"/>
              <a:t>confidentiality</a:t>
            </a:r>
            <a:endParaRPr lang="it-IT" dirty="0"/>
          </a:p>
          <a:p>
            <a:pPr lvl="2" eaLnBrk="1" fontAlgn="auto" hangingPunct="1">
              <a:spcAft>
                <a:spcPts val="0"/>
              </a:spcAft>
              <a:buFont typeface="Wingdings 2"/>
              <a:buChar char=""/>
              <a:defRPr/>
            </a:pPr>
            <a:r>
              <a:rPr lang="it-IT" dirty="0" err="1"/>
              <a:t>Weak</a:t>
            </a:r>
            <a:r>
              <a:rPr lang="it-IT" dirty="0"/>
              <a:t> and strong information </a:t>
            </a:r>
            <a:r>
              <a:rPr lang="it-IT" dirty="0" err="1"/>
              <a:t>theft</a:t>
            </a:r>
            <a:endParaRPr lang="it-IT" dirty="0"/>
          </a:p>
          <a:p>
            <a:pPr lvl="2" eaLnBrk="1" fontAlgn="auto" hangingPunct="1">
              <a:spcAft>
                <a:spcPts val="0"/>
              </a:spcAft>
              <a:buFont typeface="Wingdings 2"/>
              <a:buChar char=""/>
              <a:defRPr/>
            </a:pPr>
            <a:endParaRPr lang="it-IT" dirty="0"/>
          </a:p>
          <a:p>
            <a:pPr lvl="1" eaLnBrk="1" fontAlgn="auto" hangingPunct="1">
              <a:spcAft>
                <a:spcPts val="0"/>
              </a:spcAft>
              <a:buFont typeface="Wingdings 2"/>
              <a:buChar char=""/>
              <a:defRPr/>
            </a:pPr>
            <a:r>
              <a:rPr lang="it-IT" dirty="0"/>
              <a:t>Attacks to the </a:t>
            </a:r>
            <a:r>
              <a:rPr lang="it-IT" dirty="0" err="1"/>
              <a:t>quality</a:t>
            </a:r>
            <a:r>
              <a:rPr lang="it-IT" dirty="0"/>
              <a:t> of service </a:t>
            </a:r>
          </a:p>
          <a:p>
            <a:pPr lvl="2" eaLnBrk="1" fontAlgn="auto" hangingPunct="1">
              <a:spcAft>
                <a:spcPts val="0"/>
              </a:spcAft>
              <a:buFont typeface="Wingdings 2"/>
              <a:buChar char=""/>
              <a:defRPr/>
            </a:pPr>
            <a:r>
              <a:rPr lang="it-IT" dirty="0"/>
              <a:t>(Distributed) </a:t>
            </a:r>
            <a:r>
              <a:rPr lang="it-IT" dirty="0" err="1"/>
              <a:t>Denial</a:t>
            </a:r>
            <a:r>
              <a:rPr lang="it-IT" dirty="0"/>
              <a:t> of service: </a:t>
            </a:r>
            <a:r>
              <a:rPr lang="it-IT" dirty="0" err="1"/>
              <a:t>DDoS</a:t>
            </a:r>
            <a:endParaRPr lang="it-IT" dirty="0"/>
          </a:p>
          <a:p>
            <a:pPr lvl="2" eaLnBrk="1" fontAlgn="auto" hangingPunct="1">
              <a:spcAft>
                <a:spcPts val="0"/>
              </a:spcAft>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eaLnBrk="1" fontAlgn="auto" hangingPunct="1">
              <a:spcAft>
                <a:spcPts val="0"/>
              </a:spcAft>
              <a:buFont typeface="Wingdings 2"/>
              <a:buChar char=""/>
              <a:defRPr/>
            </a:pPr>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t>Myth</a:t>
            </a:r>
            <a:r>
              <a:rPr lang="it-IT" dirty="0"/>
              <a:t> 1</a:t>
            </a:r>
          </a:p>
          <a:p>
            <a:pPr lvl="1"/>
            <a:r>
              <a:rPr lang="it-IT" dirty="0"/>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lvl="1"/>
            <a:endParaRPr lang="it-IT" dirty="0"/>
          </a:p>
          <a:p>
            <a:r>
              <a:rPr lang="it-IT" dirty="0" err="1"/>
              <a:t>Myth</a:t>
            </a:r>
            <a:r>
              <a:rPr lang="it-IT" dirty="0"/>
              <a:t> 2</a:t>
            </a:r>
          </a:p>
          <a:p>
            <a:pPr lvl="1"/>
            <a:r>
              <a:rPr lang="it-IT" dirty="0"/>
              <a:t>«</a:t>
            </a:r>
            <a:r>
              <a:rPr lang="it-IT" b="1" dirty="0"/>
              <a:t>A </a:t>
            </a:r>
            <a:r>
              <a:rPr lang="it-IT" b="1" dirty="0" err="1"/>
              <a:t>too</a:t>
            </a:r>
            <a:r>
              <a:rPr lang="it-IT" b="1" dirty="0"/>
              <a:t> </a:t>
            </a:r>
            <a:r>
              <a:rPr lang="it-IT" b="1" dirty="0" err="1"/>
              <a:t>secure</a:t>
            </a:r>
            <a:r>
              <a:rPr lang="it-IT" b="1" dirty="0"/>
              <a:t>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a:t>
            </a:r>
            <a:r>
              <a:rPr lang="it-IT" dirty="0" err="1"/>
              <a:t>like</a:t>
            </a:r>
            <a:r>
              <a:rPr lang="it-IT" dirty="0"/>
              <a:t> </a:t>
            </a:r>
            <a:r>
              <a:rPr lang="it-IT" dirty="0" err="1"/>
              <a:t>mosquitoes</a:t>
            </a:r>
            <a:r>
              <a:rPr lang="it-IT" dirty="0"/>
              <a:t> on a </a:t>
            </a:r>
            <a:r>
              <a:rPr lang="it-IT" dirty="0" err="1"/>
              <a:t>purple</a:t>
            </a:r>
            <a:r>
              <a:rPr lang="it-IT" dirty="0"/>
              <a:t> </a:t>
            </a:r>
            <a:r>
              <a:rPr lang="it-IT" dirty="0" err="1"/>
              <a:t>lamp</a:t>
            </a:r>
            <a:r>
              <a:rPr lang="it-IT" dirty="0"/>
              <a:t>»</a:t>
            </a:r>
          </a:p>
          <a:p>
            <a:pPr lvl="1"/>
            <a:endParaRPr lang="it-IT" dirty="0"/>
          </a:p>
          <a:p>
            <a:r>
              <a:rPr lang="it-IT" dirty="0" err="1"/>
              <a:t>Myth</a:t>
            </a:r>
            <a:r>
              <a:rPr lang="it-IT" dirty="0"/>
              <a:t> 3</a:t>
            </a:r>
          </a:p>
          <a:p>
            <a:pPr lvl="1"/>
            <a:r>
              <a:rPr lang="it-IT" dirty="0"/>
              <a:t>«Tanto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457200" y="1481328"/>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25354"/>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a:t>Do </a:t>
            </a:r>
            <a:r>
              <a:rPr lang="it-IT" dirty="0" err="1"/>
              <a:t>not</a:t>
            </a:r>
            <a:r>
              <a:rPr lang="it-IT" dirty="0"/>
              <a:t> exploit </a:t>
            </a:r>
            <a:r>
              <a:rPr lang="it-IT" dirty="0" err="1"/>
              <a:t>specific</a:t>
            </a:r>
            <a:r>
              <a:rPr lang="it-IT" dirty="0"/>
              <a:t> information</a:t>
            </a:r>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a:t>Can exploit </a:t>
            </a:r>
            <a:r>
              <a:rPr lang="it-IT" dirty="0" err="1"/>
              <a:t>specific</a:t>
            </a:r>
            <a:r>
              <a:rPr lang="it-IT" dirty="0"/>
              <a:t> information</a:t>
            </a:r>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917848" y="2159003"/>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PARANOID vs </a:t>
            </a:r>
            <a:r>
              <a:rPr lang="it-IT" dirty="0" err="1"/>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eaLnBrk="1" fontAlgn="auto" hangingPunct="1">
              <a:spcAft>
                <a:spcPts val="0"/>
              </a:spcAft>
              <a:buFont typeface="Wingdings 2"/>
              <a:buChar char=""/>
              <a:defRPr/>
            </a:pPr>
            <a:r>
              <a:rPr lang="it-IT" sz="2800" dirty="0" err="1"/>
              <a:t>Estimated</a:t>
            </a:r>
            <a:r>
              <a:rPr lang="it-IT" sz="2800" dirty="0"/>
              <a:t> </a:t>
            </a:r>
            <a:r>
              <a:rPr lang="it-IT" sz="2800" dirty="0" err="1"/>
              <a:t>cost</a:t>
            </a:r>
            <a:r>
              <a:rPr lang="it-IT" sz="2800" dirty="0"/>
              <a:t> of security (new firewalls, etc.) = S</a:t>
            </a:r>
          </a:p>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a:t>L &gt; S+D</a:t>
            </a:r>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33400"/>
            <a:ext cx="8229600" cy="990600"/>
          </a:xfrm>
        </p:spPr>
        <p:txBody>
          <a:bodyPr anchor="ctr">
            <a:normAutofit/>
          </a:bodyPr>
          <a:lstStyle/>
          <a:p>
            <a:pPr eaLnBrk="1" fontAlgn="auto" hangingPunct="1">
              <a:spcAft>
                <a:spcPts val="0"/>
              </a:spcAft>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1686931241"/>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457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316565"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5364088" y="3287898"/>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429297" y="5092294"/>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sz="1800" dirty="0"/>
                <a:t>OSCP (</a:t>
              </a:r>
              <a:r>
                <a:rPr lang="it-IT" sz="1800" b="0" i="0" dirty="0">
                  <a:effectLst/>
                  <a:latin typeface="arial" panose="020B0604020202020204" pitchFamily="34" charset="0"/>
                </a:rPr>
                <a:t>Offensive Security Certified Professional – </a:t>
              </a:r>
              <a:r>
                <a:rPr lang="it-IT" sz="1800" b="0" i="0" dirty="0" err="1">
                  <a:effectLst/>
                  <a:latin typeface="arial" panose="020B0604020202020204" pitchFamily="34" charset="0"/>
                </a:rPr>
                <a:t>Kali</a:t>
              </a:r>
              <a:r>
                <a:rPr lang="it-IT" sz="1800" b="0" i="0" dirty="0">
                  <a:effectLst/>
                  <a:latin typeface="arial" panose="020B0604020202020204" pitchFamily="34" charset="0"/>
                </a:rPr>
                <a:t> </a:t>
              </a:r>
              <a:r>
                <a:rPr lang="it-IT" sz="1800" b="0" i="0" dirty="0" err="1">
                  <a:effectLst/>
                  <a:latin typeface="arial" panose="020B0604020202020204" pitchFamily="34" charset="0"/>
                </a:rPr>
                <a:t>based</a:t>
              </a:r>
              <a:r>
                <a:rPr lang="it-IT" sz="1800" b="0" i="0" dirty="0">
                  <a:effectLst/>
                  <a:latin typeface="arial" panose="020B0604020202020204" pitchFamily="34" charset="0"/>
                </a:rPr>
                <a:t>)</a:t>
              </a:r>
              <a:br>
                <a:rPr lang="it-IT" sz="1800" b="0" i="0" dirty="0">
                  <a:effectLst/>
                  <a:latin typeface="arial" panose="020B0604020202020204" pitchFamily="34" charset="0"/>
                </a:rPr>
              </a:br>
              <a:br>
                <a:rPr lang="it-IT" sz="1800" b="0" i="0" dirty="0">
                  <a:effectLst/>
                  <a:latin typeface="arial" panose="020B0604020202020204" pitchFamily="34" charset="0"/>
                </a:rPr>
              </a:br>
              <a:endParaRPr lang="it-IT" sz="1800"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Security Service</a:t>
            </a:r>
            <a:endParaRPr lang="en-AU"/>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a:t>enhance security of data processing systems and information transfers of an organization</a:t>
            </a:r>
          </a:p>
          <a:p>
            <a:pPr lvl="1" eaLnBrk="1" hangingPunct="1"/>
            <a:r>
              <a:rPr lang="en-US" altLang="it-IT"/>
              <a:t>intended to counter security attacks</a:t>
            </a:r>
          </a:p>
          <a:p>
            <a:pPr lvl="1" eaLnBrk="1" hangingPunct="1"/>
            <a:r>
              <a:rPr lang="en-US" altLang="it-IT"/>
              <a:t>using one or more security mechanisms </a:t>
            </a:r>
          </a:p>
          <a:p>
            <a:pPr lvl="1" eaLnBrk="1" hangingPunct="1"/>
            <a:r>
              <a:rPr lang="en-US" altLang="it-IT"/>
              <a:t>often replicates functions normally associated with physical documents</a:t>
            </a:r>
          </a:p>
          <a:p>
            <a:pPr lvl="2" eaLnBrk="1" hangingPunct="1"/>
            <a:r>
              <a:rPr lang="en-US" altLang="it-IT"/>
              <a:t>which, for example, have signatures, dates; need protection from disclosure, tampering, or destruction; be notarized or witnessed; be recorded or licensed</a:t>
            </a:r>
            <a:endParaRPr lang="en-AU" alt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a:t>Security Services (X.800)</a:t>
            </a:r>
            <a:endParaRPr lang="en-AU"/>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a:t>Authentication</a:t>
            </a:r>
            <a:r>
              <a:rPr lang="en-US" sz="2800" dirty="0"/>
              <a:t> - </a:t>
            </a:r>
            <a:r>
              <a:rPr lang="en-AU" sz="2800" dirty="0"/>
              <a:t>assurance that communicating entity is the one claimed</a:t>
            </a:r>
          </a:p>
          <a:p>
            <a:pPr lvl="1" eaLnBrk="1" fontAlgn="auto" hangingPunct="1">
              <a:lnSpc>
                <a:spcPct val="90000"/>
              </a:lnSpc>
              <a:spcAft>
                <a:spcPts val="0"/>
              </a:spcAft>
              <a:buFont typeface="Wingdings 2"/>
              <a:buChar char=""/>
              <a:defRPr/>
            </a:pPr>
            <a:r>
              <a:rPr lang="en-AU" sz="2400" dirty="0"/>
              <a:t>have both peer-entity &amp; data origin authentication</a:t>
            </a:r>
          </a:p>
          <a:p>
            <a:pPr eaLnBrk="1" fontAlgn="auto" hangingPunct="1">
              <a:lnSpc>
                <a:spcPct val="90000"/>
              </a:lnSpc>
              <a:spcAft>
                <a:spcPts val="0"/>
              </a:spcAft>
              <a:buFont typeface="Wingdings 2"/>
              <a:buChar char=""/>
              <a:defRPr/>
            </a:pPr>
            <a:r>
              <a:rPr lang="en-US" sz="2800" b="1" dirty="0"/>
              <a:t>Access Control</a:t>
            </a:r>
            <a:r>
              <a:rPr lang="en-US" sz="2800" dirty="0"/>
              <a:t> - </a:t>
            </a:r>
            <a:r>
              <a:rPr lang="en-AU" sz="2800" dirty="0"/>
              <a:t>prevention of the unauthorized use of a resource</a:t>
            </a:r>
          </a:p>
          <a:p>
            <a:pPr eaLnBrk="1" fontAlgn="auto" hangingPunct="1">
              <a:lnSpc>
                <a:spcPct val="90000"/>
              </a:lnSpc>
              <a:spcAft>
                <a:spcPts val="0"/>
              </a:spcAft>
              <a:buFont typeface="Wingdings 2"/>
              <a:buChar char=""/>
              <a:defRPr/>
            </a:pPr>
            <a:r>
              <a:rPr lang="en-US" sz="2800" b="1" dirty="0"/>
              <a:t>Data Confidentiality</a:t>
            </a:r>
            <a:r>
              <a:rPr lang="en-US" sz="2800" dirty="0"/>
              <a:t> –</a:t>
            </a:r>
            <a:r>
              <a:rPr lang="en-AU" sz="2800" dirty="0"/>
              <a:t>protection of data from unauthorized disclosure</a:t>
            </a:r>
          </a:p>
          <a:p>
            <a:pPr eaLnBrk="1" fontAlgn="auto" hangingPunct="1">
              <a:lnSpc>
                <a:spcPct val="90000"/>
              </a:lnSpc>
              <a:spcAft>
                <a:spcPts val="0"/>
              </a:spcAft>
              <a:buFont typeface="Wingdings 2"/>
              <a:buChar char=""/>
              <a:defRPr/>
            </a:pPr>
            <a:r>
              <a:rPr lang="en-US" sz="2800" b="1" dirty="0"/>
              <a:t>Data Integrity</a:t>
            </a:r>
            <a:r>
              <a:rPr lang="en-US" sz="2800" dirty="0"/>
              <a:t> - </a:t>
            </a:r>
            <a:r>
              <a:rPr lang="en-AU" sz="2800" dirty="0"/>
              <a:t>assurance that data received is as sent by an authorized entity</a:t>
            </a:r>
          </a:p>
          <a:p>
            <a:pPr eaLnBrk="1" fontAlgn="auto" hangingPunct="1">
              <a:lnSpc>
                <a:spcPct val="90000"/>
              </a:lnSpc>
              <a:spcAft>
                <a:spcPts val="0"/>
              </a:spcAft>
              <a:buFont typeface="Wingdings 2"/>
              <a:buChar char=""/>
              <a:defRPr/>
            </a:pPr>
            <a:r>
              <a:rPr lang="en-US" sz="2800" b="1" dirty="0"/>
              <a:t>Non-Repudiation</a:t>
            </a:r>
            <a:r>
              <a:rPr lang="en-US" sz="2800" dirty="0"/>
              <a:t> - </a:t>
            </a:r>
            <a:r>
              <a:rPr lang="en-AU" sz="2800" dirty="0"/>
              <a:t>protection against denial by one of the parties in a communication</a:t>
            </a:r>
          </a:p>
          <a:p>
            <a:pPr eaLnBrk="1" fontAlgn="auto" hangingPunct="1">
              <a:spcAft>
                <a:spcPts val="0"/>
              </a:spcAft>
              <a:buFont typeface="Wingdings 2"/>
              <a:buChar char=""/>
              <a:defRPr/>
            </a:pPr>
            <a:r>
              <a:rPr lang="en-US" sz="2800" b="1" dirty="0"/>
              <a:t>Availability</a:t>
            </a:r>
            <a:r>
              <a:rPr lang="en-US" sz="2800" dirty="0"/>
              <a:t> – resource accessible/usable</a:t>
            </a: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a:t>Security Mechanism</a:t>
            </a:r>
            <a:endParaRPr lang="en-AU"/>
          </a:p>
        </p:txBody>
      </p:sp>
      <p:sp>
        <p:nvSpPr>
          <p:cNvPr id="47107" name="Rectangle 3"/>
          <p:cNvSpPr>
            <a:spLocks noGrp="1" noChangeArrowheads="1"/>
          </p:cNvSpPr>
          <p:nvPr>
            <p:ph idx="1"/>
          </p:nvPr>
        </p:nvSpPr>
        <p:spPr/>
        <p:txBody>
          <a:bodyPr/>
          <a:lstStyle/>
          <a:p>
            <a:pPr eaLnBrk="1" hangingPunct="1">
              <a:lnSpc>
                <a:spcPct val="90000"/>
              </a:lnSpc>
            </a:pPr>
            <a:r>
              <a:rPr lang="en-US" altLang="it-IT"/>
              <a:t>feature designed to detect, prevent, or recover from a security attack</a:t>
            </a:r>
            <a:endParaRPr lang="en-AU" altLang="it-IT"/>
          </a:p>
          <a:p>
            <a:pPr eaLnBrk="1" hangingPunct="1">
              <a:lnSpc>
                <a:spcPct val="90000"/>
              </a:lnSpc>
            </a:pPr>
            <a:r>
              <a:rPr lang="en-AU" altLang="it-IT"/>
              <a:t>no single mechanism that will support all services required</a:t>
            </a:r>
          </a:p>
          <a:p>
            <a:pPr eaLnBrk="1" hangingPunct="1">
              <a:lnSpc>
                <a:spcPct val="90000"/>
              </a:lnSpc>
            </a:pPr>
            <a:r>
              <a:rPr lang="en-US" altLang="it-IT"/>
              <a:t>however </a:t>
            </a:r>
            <a:r>
              <a:rPr lang="en-AU" altLang="it-IT"/>
              <a:t>one particular element underlies many of the security mechanisms in use:</a:t>
            </a:r>
          </a:p>
          <a:p>
            <a:pPr lvl="1" eaLnBrk="1" hangingPunct="1">
              <a:lnSpc>
                <a:spcPct val="90000"/>
              </a:lnSpc>
            </a:pPr>
            <a:r>
              <a:rPr lang="en-AU" altLang="it-IT" b="1"/>
              <a:t>cryptographic techniques</a:t>
            </a:r>
            <a:endParaRPr lang="en-AU" altLang="it-IT"/>
          </a:p>
          <a:p>
            <a:pPr eaLnBrk="1" hangingPunct="1">
              <a:lnSpc>
                <a:spcPct val="90000"/>
              </a:lnSpc>
            </a:pPr>
            <a:r>
              <a:rPr lang="en-US" altLang="it-IT"/>
              <a:t>hence our focus on this topic</a:t>
            </a:r>
            <a:endParaRPr lang="en-AU" altLang="it-IT"/>
          </a:p>
          <a:p>
            <a:pPr eaLnBrk="1" hangingPunct="1">
              <a:lnSpc>
                <a:spcPct val="90000"/>
              </a:lnSpc>
            </a:pPr>
            <a:endParaRPr lang="en-AU" alt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a:t>Security Mechanisms (X.800)</a:t>
            </a:r>
            <a:endParaRPr lang="en-AU"/>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a:t>specific security mechanisms:</a:t>
            </a:r>
          </a:p>
          <a:p>
            <a:pPr lvl="1" eaLnBrk="1" hangingPunct="1">
              <a:lnSpc>
                <a:spcPct val="90000"/>
              </a:lnSpc>
            </a:pPr>
            <a:r>
              <a:rPr lang="en-US" altLang="it-IT"/>
              <a:t>encipherment, digital signatures, access controls, data integrity, authentication exchange, traffic padding, routing control, notarization</a:t>
            </a:r>
            <a:endParaRPr lang="en-AU" altLang="it-IT"/>
          </a:p>
          <a:p>
            <a:pPr eaLnBrk="1" hangingPunct="1">
              <a:lnSpc>
                <a:spcPct val="90000"/>
              </a:lnSpc>
            </a:pPr>
            <a:r>
              <a:rPr lang="en-AU" altLang="it-IT" sz="3600"/>
              <a:t>pervasive security mechanisms:</a:t>
            </a:r>
          </a:p>
          <a:p>
            <a:pPr lvl="1" eaLnBrk="1" hangingPunct="1">
              <a:lnSpc>
                <a:spcPct val="90000"/>
              </a:lnSpc>
            </a:pPr>
            <a:r>
              <a:rPr lang="en-US" altLang="it-IT"/>
              <a:t>trusted functionality, security labels, event detection, security audit trails, security recovery</a:t>
            </a:r>
            <a:endParaRPr lang="en-AU" altLang="it-IT"/>
          </a:p>
          <a:p>
            <a:pPr eaLnBrk="1" hangingPunct="1">
              <a:lnSpc>
                <a:spcPct val="90000"/>
              </a:lnSpc>
              <a:buFont typeface="Wingdings" panose="05000000000000000000" pitchFamily="2" charset="2"/>
              <a:buNone/>
            </a:pPr>
            <a:endParaRPr lang="en-AU" alt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eaLnBrk="1" fontAlgn="auto" hangingPunct="1">
              <a:spcAft>
                <a:spcPts val="0"/>
              </a:spcAft>
              <a:buFont typeface="+mj-lt"/>
              <a:buAutoNum type="arabicPeriod"/>
              <a:defRPr/>
            </a:pPr>
            <a:r>
              <a:rPr lang="it-IT" dirty="0"/>
              <a:t>The talk </a:t>
            </a:r>
            <a:r>
              <a:rPr lang="it-IT" dirty="0" err="1"/>
              <a:t>often</a:t>
            </a:r>
            <a:r>
              <a:rPr lang="it-IT" dirty="0"/>
              <a:t>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None/>
              <a:defRPr/>
            </a:pPr>
            <a:r>
              <a:rPr lang="it-IT" dirty="0">
                <a:solidFill>
                  <a:srgbClr val="FF0000"/>
                </a:solidFill>
              </a:rPr>
              <a:t>TEACHING TEAM</a:t>
            </a:r>
          </a:p>
          <a:p>
            <a:pPr marL="0" indent="0" eaLnBrk="1" fontAlgn="auto" hangingPunct="1">
              <a:spcAft>
                <a:spcPts val="0"/>
              </a:spcAft>
              <a:buFont typeface="Wingdings 2"/>
              <a:buNone/>
              <a:defRPr/>
            </a:pPr>
            <a:r>
              <a:rPr lang="it-IT" dirty="0"/>
              <a:t>Prof. G. Ianni</a:t>
            </a:r>
          </a:p>
          <a:p>
            <a:pPr marL="0" indent="0" eaLnBrk="1" fontAlgn="auto" hangingPunct="1">
              <a:spcAft>
                <a:spcPts val="0"/>
              </a:spcAft>
              <a:buFont typeface="Wingdings 2"/>
              <a:buNone/>
              <a:defRPr/>
            </a:pPr>
            <a:r>
              <a:rPr lang="it-IT" dirty="0"/>
              <a:t>Andrea Baffa, M. Sc.</a:t>
            </a:r>
          </a:p>
          <a:p>
            <a:pPr marL="0" indent="0" eaLnBrk="1" fontAlgn="auto" hangingPunct="1">
              <a:spcAft>
                <a:spcPts val="0"/>
              </a:spcAft>
              <a:buNone/>
              <a:defRPr/>
            </a:pPr>
            <a:r>
              <a:rPr lang="it-IT" dirty="0">
                <a:solidFill>
                  <a:srgbClr val="FF0000"/>
                </a:solidFill>
              </a:rPr>
              <a:t>OFFICE HOURS</a:t>
            </a:r>
          </a:p>
          <a:p>
            <a:pPr marL="0" indent="0" eaLnBrk="1" fontAlgn="auto" hangingPunct="1">
              <a:spcAft>
                <a:spcPts val="0"/>
              </a:spcAft>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4716016"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6157954"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7609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4860032" y="3140967"/>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6334363" y="3142709"/>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7787303" y="3140967"/>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5004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1915" y="5328065"/>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1989" y="5373216"/>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a:t>Cryptography and Network Security</a:t>
            </a:r>
            <a:br>
              <a:rPr lang="en-US" dirty="0"/>
            </a:br>
            <a:r>
              <a:rPr lang="en-US" dirty="0"/>
              <a:t>Chapter 1</a:t>
            </a:r>
            <a:endParaRPr lang="en-AU" dirty="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a:t>Fifth Edition</a:t>
            </a:r>
          </a:p>
          <a:p>
            <a:pPr eaLnBrk="1" fontAlgn="auto" hangingPunct="1">
              <a:spcAft>
                <a:spcPts val="0"/>
              </a:spcAft>
              <a:buFont typeface="Wingdings" pitchFamily="2" charset="2"/>
              <a:buNone/>
              <a:defRPr/>
            </a:pPr>
            <a:r>
              <a:rPr lang="en-US"/>
              <a:t>by William Stallings	</a:t>
            </a:r>
          </a:p>
          <a:p>
            <a:pPr eaLnBrk="1" fontAlgn="auto" hangingPunct="1">
              <a:spcAft>
                <a:spcPts val="0"/>
              </a:spcAft>
              <a:buFont typeface="Wingdings" pitchFamily="2" charset="2"/>
              <a:buNone/>
              <a:defRPr/>
            </a:pPr>
            <a:endParaRPr lang="en-US"/>
          </a:p>
          <a:p>
            <a:pPr eaLnBrk="1" fontAlgn="auto" hangingPunct="1">
              <a:spcAft>
                <a:spcPts val="0"/>
              </a:spcAft>
              <a:buFont typeface="Wingdings" pitchFamily="2" charset="2"/>
              <a:buNone/>
              <a:defRPr/>
            </a:pPr>
            <a:r>
              <a:rPr lang="en-US"/>
              <a:t>Lecture slides by Lawrie Brown</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Cryptographic algorithms</a:t>
            </a:r>
          </a:p>
          <a:p>
            <a:pPr lvl="1" eaLnBrk="1" hangingPunct="1">
              <a:buFont typeface="Wingdings" panose="05000000000000000000" pitchFamily="2" charset="2"/>
              <a:buChar char="l"/>
            </a:pPr>
            <a:r>
              <a:rPr lang="en-US" altLang="it-IT">
                <a:ea typeface="MS PGothic" panose="020B0600070205080204" pitchFamily="34" charset="-128"/>
              </a:rPr>
              <a:t>symmetric ciphers</a:t>
            </a:r>
          </a:p>
          <a:p>
            <a:pPr lvl="1" eaLnBrk="1" hangingPunct="1">
              <a:buFont typeface="Wingdings" panose="05000000000000000000" pitchFamily="2" charset="2"/>
              <a:buChar char="l"/>
            </a:pPr>
            <a:r>
              <a:rPr lang="en-US" altLang="it-IT">
                <a:ea typeface="MS PGothic" panose="020B0600070205080204" pitchFamily="34" charset="-128"/>
              </a:rPr>
              <a:t>asymmetric encryption</a:t>
            </a:r>
          </a:p>
          <a:p>
            <a:pPr lvl="1" eaLnBrk="1" hangingPunct="1">
              <a:buFont typeface="Wingdings" panose="05000000000000000000" pitchFamily="2" charset="2"/>
              <a:buChar char="l"/>
            </a:pPr>
            <a:r>
              <a:rPr lang="en-US" altLang="it-IT">
                <a:ea typeface="MS PGothic" panose="020B0600070205080204" pitchFamily="34" charset="-128"/>
              </a:rPr>
              <a:t>hash functions</a:t>
            </a:r>
          </a:p>
          <a:p>
            <a:pPr eaLnBrk="1" hangingPunct="1">
              <a:buFont typeface="Wingdings" panose="05000000000000000000" pitchFamily="2" charset="2"/>
              <a:buChar char="Ø"/>
            </a:pPr>
            <a:r>
              <a:rPr lang="en-US" altLang="it-IT">
                <a:ea typeface="MS PGothic" panose="020B0600070205080204" pitchFamily="34" charset="-128"/>
              </a:rPr>
              <a:t>Mutual Trust</a:t>
            </a:r>
          </a:p>
          <a:p>
            <a:pPr eaLnBrk="1" hangingPunct="1">
              <a:buFont typeface="Wingdings" panose="05000000000000000000" pitchFamily="2" charset="2"/>
              <a:buChar char="Ø"/>
            </a:pPr>
            <a:r>
              <a:rPr lang="en-US" altLang="it-IT">
                <a:ea typeface="MS PGothic" panose="020B0600070205080204" pitchFamily="34" charset="-128"/>
              </a:rPr>
              <a:t>Network Security</a:t>
            </a:r>
          </a:p>
          <a:p>
            <a:pPr eaLnBrk="1" hangingPunct="1">
              <a:buFont typeface="Wingdings" panose="05000000000000000000" pitchFamily="2" charset="2"/>
              <a:buChar char="Ø"/>
            </a:pPr>
            <a:r>
              <a:rPr lang="en-US" altLang="it-IT">
                <a:ea typeface="MS PGothic" panose="020B0600070205080204" pitchFamily="34" charset="-128"/>
              </a:rPr>
              <a:t>Computer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a:ea typeface="MS PGothic" panose="020B0600070205080204" pitchFamily="34" charset="-128"/>
              </a:rPr>
              <a:t>Internet Society (ISOC)</a:t>
            </a:r>
          </a:p>
          <a:p>
            <a:pPr eaLnBrk="1" hangingPunct="1">
              <a:buFont typeface="Wingdings" panose="05000000000000000000" pitchFamily="2" charset="2"/>
              <a:buChar char="Ø"/>
            </a:pPr>
            <a:r>
              <a:rPr lang="en-US" altLang="it-IT">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a:ea typeface="MS PGothic" panose="020B0600070205080204" pitchFamily="34" charset="-128"/>
              </a:rPr>
              <a:t>International Organization for Standardization (ISO)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a:t>Chapter 1 – Introduction</a:t>
            </a:r>
            <a:endParaRPr lang="en-AU"/>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a:t>The combination of space, time, and strength that must be considered as the basic elements of this theory of defense makes this a fairly complicated matter. Consequently, it is not easy to find a fixed point of departure.</a:t>
            </a:r>
            <a:r>
              <a:rPr lang="en-AU" altLang="it-IT" i="1"/>
              <a:t>. </a:t>
            </a:r>
          </a:p>
          <a:p>
            <a:pPr eaLnBrk="1" hangingPunct="1">
              <a:lnSpc>
                <a:spcPct val="90000"/>
              </a:lnSpc>
              <a:buFont typeface="Wingdings" panose="05000000000000000000" pitchFamily="2" charset="2"/>
              <a:buNone/>
            </a:pPr>
            <a:r>
              <a:rPr lang="en-AU" altLang="it-IT" b="1"/>
              <a:t>	— </a:t>
            </a:r>
            <a:r>
              <a:rPr lang="en-US" altLang="it-IT" b="1" i="1"/>
              <a:t>On War, Carl Von Clausewitz</a:t>
            </a:r>
            <a:endParaRPr lang="en-AU" altLang="it-IT"/>
          </a:p>
          <a:p>
            <a:pPr eaLnBrk="1" hangingPunct="1">
              <a:lnSpc>
                <a:spcPct val="90000"/>
              </a:lnSpc>
            </a:pPr>
            <a:endParaRPr lang="en-AU" alt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Computer Security</a:t>
            </a:r>
            <a:endParaRPr lang="en-AU"/>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a:ea typeface="MS PGothic" panose="020B0600070205080204" pitchFamily="34" charset="-128"/>
              </a:rPr>
              <a:t>Low</a:t>
            </a:r>
          </a:p>
          <a:p>
            <a:pPr lvl="1" eaLnBrk="1" hangingPunct="1">
              <a:buFont typeface="Wingdings" panose="05000000000000000000" pitchFamily="2" charset="2"/>
              <a:buChar char="l"/>
            </a:pPr>
            <a:r>
              <a:rPr lang="en-US" altLang="it-IT">
                <a:ea typeface="MS PGothic" panose="020B0600070205080204" pitchFamily="34" charset="-128"/>
              </a:rPr>
              <a:t>Moderate</a:t>
            </a:r>
          </a:p>
          <a:p>
            <a:pPr lvl="1" eaLnBrk="1" hangingPunct="1">
              <a:buFont typeface="Wingdings" panose="05000000000000000000" pitchFamily="2" charset="2"/>
              <a:buChar char="l"/>
            </a:pPr>
            <a:r>
              <a:rPr lang="en-US" altLang="it-IT">
                <a:ea typeface="MS PGothic" panose="020B0600070205080204" pitchFamily="34" charset="-128"/>
              </a:rPr>
              <a:t>High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a:t>confidentiality – student grades</a:t>
            </a:r>
          </a:p>
          <a:p>
            <a:pPr eaLnBrk="1" hangingPunct="1"/>
            <a:r>
              <a:rPr lang="en-US" altLang="it-IT"/>
              <a:t>integrity – patient information</a:t>
            </a:r>
          </a:p>
          <a:p>
            <a:pPr eaLnBrk="1" hangingPunct="1"/>
            <a:r>
              <a:rPr lang="en-US" altLang="it-IT"/>
              <a:t>availability – authentication 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a:t>OSI Security Architecture</a:t>
            </a:r>
            <a:endParaRPr lang="en-AU"/>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a:t>ITU-T X.800 “Security Architecture for OSI”</a:t>
            </a:r>
          </a:p>
          <a:p>
            <a:pPr eaLnBrk="1" hangingPunct="1"/>
            <a:r>
              <a:rPr lang="en-US" altLang="it-IT"/>
              <a:t>defines a systematic way of defining and providing security requirements</a:t>
            </a:r>
          </a:p>
          <a:p>
            <a:pPr eaLnBrk="1" hangingPunct="1"/>
            <a:r>
              <a:rPr lang="en-US" altLang="it-IT"/>
              <a:t>for us it provides a useful, if abstract, overview of concepts we will study</a:t>
            </a:r>
            <a:endParaRPr lang="en-AU" altLang="it-IT"/>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eaLnBrk="1" hangingPunct="1">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142" y="4149080"/>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072" y="4038600"/>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86" y="3640832"/>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a:t>Security Services</a:t>
            </a:r>
            <a:endParaRPr lang="en-AU"/>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a:t>X.800:</a:t>
            </a:r>
          </a:p>
          <a:p>
            <a:pPr lvl="1" eaLnBrk="1" hangingPunct="1">
              <a:lnSpc>
                <a:spcPct val="90000"/>
              </a:lnSpc>
              <a:buFont typeface="Wingdings" panose="05000000000000000000" pitchFamily="2" charset="2"/>
              <a:buNone/>
            </a:pPr>
            <a:r>
              <a:rPr lang="en-AU" altLang="it-IT"/>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a:p>
          <a:p>
            <a:pPr eaLnBrk="1" hangingPunct="1">
              <a:lnSpc>
                <a:spcPct val="90000"/>
              </a:lnSpc>
            </a:pPr>
            <a:r>
              <a:rPr lang="en-AU" altLang="it-IT"/>
              <a:t>RFC 2828:</a:t>
            </a:r>
          </a:p>
          <a:p>
            <a:pPr lvl="1" eaLnBrk="1" hangingPunct="1">
              <a:lnSpc>
                <a:spcPct val="90000"/>
              </a:lnSpc>
              <a:buFont typeface="Wingdings" panose="05000000000000000000" pitchFamily="2" charset="2"/>
              <a:buNone/>
            </a:pPr>
            <a:r>
              <a:rPr lang="en-AU" altLang="it-IT"/>
              <a:t>“a processing or communication service provided by a system to give a specific kind of protection to system 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specify a protocol enabling the principals to use the transformation and secret information for a security service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implement security controls to ensure only authorised users access designated information or resources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a:t>Summary</a:t>
            </a:r>
            <a:endParaRPr lang="en-AU"/>
          </a:p>
        </p:txBody>
      </p:sp>
      <p:sp>
        <p:nvSpPr>
          <p:cNvPr id="86019" name="Rectangle 3"/>
          <p:cNvSpPr>
            <a:spLocks noGrp="1" noChangeArrowheads="1"/>
          </p:cNvSpPr>
          <p:nvPr>
            <p:ph idx="1"/>
          </p:nvPr>
        </p:nvSpPr>
        <p:spPr/>
        <p:txBody>
          <a:bodyPr/>
          <a:lstStyle/>
          <a:p>
            <a:pPr eaLnBrk="1" hangingPunct="1"/>
            <a:r>
              <a:rPr lang="en-US" altLang="it-IT"/>
              <a:t>topic roadmap &amp; standards organizations</a:t>
            </a:r>
          </a:p>
          <a:p>
            <a:pPr eaLnBrk="1" hangingPunct="1"/>
            <a:r>
              <a:rPr lang="en-US" altLang="it-IT"/>
              <a:t>security concepts:</a:t>
            </a:r>
          </a:p>
          <a:p>
            <a:pPr lvl="1" eaLnBrk="1" hangingPunct="1"/>
            <a:r>
              <a:rPr lang="en-US" altLang="it-IT"/>
              <a:t>confidentiality, integrity, availability</a:t>
            </a:r>
          </a:p>
          <a:p>
            <a:pPr eaLnBrk="1" hangingPunct="1"/>
            <a:r>
              <a:rPr lang="en-US" altLang="it-IT"/>
              <a:t>X.800 security architecture</a:t>
            </a:r>
          </a:p>
          <a:p>
            <a:pPr eaLnBrk="1" hangingPunct="1"/>
            <a:r>
              <a:rPr lang="en-US" altLang="it-IT"/>
              <a:t>security attacks, services, mechanisms</a:t>
            </a:r>
          </a:p>
          <a:p>
            <a:pPr eaLnBrk="1" hangingPunct="1"/>
            <a:r>
              <a:rPr lang="en-US" altLang="it-IT"/>
              <a:t>models for network (access) security</a:t>
            </a:r>
            <a:endParaRPr lang="en-AU" alt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extLst>
      <p:ext uri="{BB962C8B-B14F-4D97-AF65-F5344CB8AC3E}">
        <p14:creationId xmlns:p14="http://schemas.microsoft.com/office/powerpoint/2010/main" val="248330735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NERD THING of the </a:t>
            </a:r>
            <a:r>
              <a:rPr lang="it-IT" dirty="0" err="1"/>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60848"/>
            <a:ext cx="4985742" cy="24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a:t>
            </a:r>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SQL </a:t>
            </a:r>
            <a:r>
              <a:rPr lang="it-IT" dirty="0" err="1"/>
              <a:t>Injection</a:t>
            </a:r>
            <a:r>
              <a:rPr lang="it-IT" dirty="0"/>
              <a:t> </a:t>
            </a:r>
            <a:r>
              <a:rPr lang="it-IT" dirty="0" err="1"/>
              <a:t>cases</a:t>
            </a:r>
            <a:r>
              <a:rPr lang="it-IT" dirty="0"/>
              <a:t>:</a:t>
            </a:r>
          </a:p>
          <a:p>
            <a:pPr lvl="1"/>
            <a:r>
              <a:rPr lang="it-IT" dirty="0">
                <a:hlinkClick r:id="rId2"/>
              </a:rPr>
              <a:t>http://www.cvedetails.com/cve/CVE-2007-4509/</a:t>
            </a:r>
            <a:endParaRPr lang="it-IT" dirty="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sp>
        <p:nvSpPr>
          <p:cNvPr id="29699" name="Segnaposto contenuto 2"/>
          <p:cNvSpPr>
            <a:spLocks noGrp="1"/>
          </p:cNvSpPr>
          <p:nvPr>
            <p:ph idx="1"/>
          </p:nvPr>
        </p:nvSpPr>
        <p:spPr/>
        <p:txBody>
          <a:bodyPr/>
          <a:lstStyle/>
          <a:p>
            <a:r>
              <a:rPr lang="it-IT" dirty="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a:t>
            </a:r>
          </a:p>
        </p:txBody>
      </p:sp>
      <p:sp>
        <p:nvSpPr>
          <p:cNvPr id="22531" name="Segnaposto contenuto 2"/>
          <p:cNvSpPr>
            <a:spLocks noGrp="1"/>
          </p:cNvSpPr>
          <p:nvPr>
            <p:ph idx="1"/>
          </p:nvPr>
        </p:nvSpPr>
        <p:spPr>
          <a:xfrm>
            <a:off x="457200" y="1495425"/>
            <a:ext cx="8229600" cy="4454525"/>
          </a:xfrm>
        </p:spPr>
        <p:txBody>
          <a:bodyPr>
            <a:normAutofit lnSpcReduction="10000"/>
          </a:bodyPr>
          <a:lstStyle/>
          <a:p>
            <a:pPr marL="0" indent="0" eaLnBrk="1" hangingPunct="1">
              <a:buFont typeface="Wingdings" panose="05000000000000000000" pitchFamily="2" charset="2"/>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1628800"/>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3063676"/>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a:ea typeface="ＭＳ Ｐゴシック" pitchFamily="-107" charset="-128"/>
                <a:cs typeface="ＭＳ Ｐゴシック" pitchFamily="-107" charset="-128"/>
              </a:rPr>
              <a:t>DICTIONARY – 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323840" y="1791146"/>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5362</Words>
  <Application>Microsoft Office PowerPoint</Application>
  <PresentationFormat>On-screen Show (4:3)</PresentationFormat>
  <Paragraphs>401</Paragraphs>
  <Slides>47</Slides>
  <Notes>38</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vt:lpstr>
      <vt:lpstr>Times</vt:lpstr>
      <vt:lpstr>Verdana</vt:lpstr>
      <vt:lpstr>Wingdings</vt:lpstr>
      <vt:lpstr>Wingdings 2</vt:lpstr>
      <vt:lpstr>Chiaro</vt:lpstr>
      <vt:lpstr>Network &amp; Security  An introduction</vt:lpstr>
      <vt:lpstr>Information</vt:lpstr>
      <vt:lpstr>Exam procedure</vt:lpstr>
      <vt:lpstr>Course Program</vt:lpstr>
      <vt:lpstr>DICTIONARY - I</vt:lpstr>
      <vt:lpstr>DICTIONARY – II  (RfC 2828)</vt:lpstr>
      <vt:lpstr>WEAKNESS – EXAMPLE - CWEs</vt:lpstr>
      <vt:lpstr>THREAT – EXAMPLE - CVEs</vt:lpstr>
      <vt:lpstr>ATTACK - EXAMPLE</vt:lpstr>
      <vt:lpstr>Key Security Concepts</vt:lpstr>
      <vt:lpstr>DICTIONARY - III</vt:lpstr>
      <vt:lpstr>PowerPoint Presentation</vt:lpstr>
      <vt:lpstr>Some false myths:</vt:lpstr>
      <vt:lpstr>Risk estimate</vt:lpstr>
      <vt:lpstr>Two different attack perspectives</vt:lpstr>
      <vt:lpstr>Example of massive attack: phishing</vt:lpstr>
      <vt:lpstr>PARANOID vs unsecured</vt:lpstr>
      <vt:lpstr>Computer Security Challenges</vt:lpstr>
      <vt:lpstr>Passive Attacks</vt:lpstr>
      <vt:lpstr>Active Attacks</vt:lpstr>
      <vt:lpstr>Model for Network Security</vt:lpstr>
      <vt:lpstr>Model for Network Access Security</vt:lpstr>
      <vt:lpstr>Ethical Issues: can I «check» someone else’s system with no authorization?</vt:lpstr>
      <vt:lpstr>FAQ: Professional certifications</vt:lpstr>
      <vt:lpstr>Security Service</vt:lpstr>
      <vt:lpstr>Security Services (X.800)</vt:lpstr>
      <vt:lpstr>Security Mechanism</vt:lpstr>
      <vt:lpstr>Security Mechanisms (X.800)</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lpstr>FOOD of the day</vt:lpstr>
      <vt:lpstr>NERD THING of the day</vt:lpstr>
      <vt:lpstr>THREAT - EXAMPLE</vt:lpstr>
      <vt:lpstr>ATTACK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16</cp:revision>
  <dcterms:created xsi:type="dcterms:W3CDTF">2020-09-24T12:26:33Z</dcterms:created>
  <dcterms:modified xsi:type="dcterms:W3CDTF">2020-10-06T15:58:47Z</dcterms:modified>
</cp:coreProperties>
</file>